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7053263" cy="10180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5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CD9B-8D09-48FD-BC90-D0B3E24564C0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1BB-65CF-40D7-AE89-5F22370E5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49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CD9B-8D09-48FD-BC90-D0B3E24564C0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1BB-65CF-40D7-AE89-5F22370E5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48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CD9B-8D09-48FD-BC90-D0B3E24564C0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1BB-65CF-40D7-AE89-5F22370E5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01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CD9B-8D09-48FD-BC90-D0B3E24564C0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1BB-65CF-40D7-AE89-5F22370E5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0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CD9B-8D09-48FD-BC90-D0B3E24564C0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1BB-65CF-40D7-AE89-5F22370E5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39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CD9B-8D09-48FD-BC90-D0B3E24564C0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1BB-65CF-40D7-AE89-5F22370E5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47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CD9B-8D09-48FD-BC90-D0B3E24564C0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1BB-65CF-40D7-AE89-5F22370E5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53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CD9B-8D09-48FD-BC90-D0B3E24564C0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1BB-65CF-40D7-AE89-5F22370E5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2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CD9B-8D09-48FD-BC90-D0B3E24564C0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1BB-65CF-40D7-AE89-5F22370E5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39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CD9B-8D09-48FD-BC90-D0B3E24564C0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1BB-65CF-40D7-AE89-5F22370E5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65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CD9B-8D09-48FD-BC90-D0B3E24564C0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A1BB-65CF-40D7-AE89-5F22370E5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41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CD9B-8D09-48FD-BC90-D0B3E24564C0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FA1BB-65CF-40D7-AE89-5F22370E5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609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tel:0766-84-511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507B3B-2E29-AA0A-59D1-58C353C9B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013" y="180083"/>
            <a:ext cx="6701972" cy="1350794"/>
          </a:xfrm>
          <a:noFill/>
          <a:ln w="28575"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r>
              <a:rPr lang="ja-JP" altLang="ja-JP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射水商工会議所会報「</a:t>
            </a:r>
            <a:r>
              <a:rPr lang="en-US" altLang="ja-JP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CCI</a:t>
            </a:r>
            <a:r>
              <a:rPr lang="ja-JP" altLang="ja-JP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いみず」</a:t>
            </a:r>
            <a:br>
              <a:rPr lang="en-US" altLang="ja-JP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</a:br>
            <a:r>
              <a:rPr lang="ja-JP" alt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折込料改定のお知らせ</a:t>
            </a:r>
            <a:endParaRPr lang="ja-JP" altLang="en-US" sz="6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110B847-30DD-6DAD-6CB2-C7334CE9E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028" y="1676400"/>
            <a:ext cx="6545943" cy="7907826"/>
          </a:xfrm>
        </p:spPr>
        <p:txBody>
          <a:bodyPr>
            <a:normAutofit/>
          </a:bodyPr>
          <a:lstStyle/>
          <a:p>
            <a:r>
              <a:rPr lang="ja-JP" altLang="en-US" sz="20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令和７年度４月より本所会報の折込料を</a:t>
            </a:r>
            <a:endParaRPr lang="en-US" altLang="ja-JP" sz="20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下記のとおり改定します</a:t>
            </a:r>
            <a:r>
              <a:rPr kumimoji="1" lang="ja-JP" altLang="en-US" sz="20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20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本所会員・関係団体に毎月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日会報発行にあわせて貴社（店）のチラシ　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を同封することが出来ます。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是非広告・宣伝媒体としてご利用ください。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申請書類ホームページ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https://imizucci.jp/2899/】</a:t>
            </a:r>
          </a:p>
          <a:p>
            <a:pPr algn="l"/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お問い合わせ先：射水商工会議所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担当：塚本、松井　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2"/>
              </a:rPr>
              <a:t>TEL:0766-84-5110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343B23BF-4AF6-F121-2213-C9D78201C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393730"/>
              </p:ext>
            </p:extLst>
          </p:nvPr>
        </p:nvGraphicFramePr>
        <p:xfrm>
          <a:off x="424230" y="3017350"/>
          <a:ext cx="5709169" cy="1591032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1144251">
                  <a:extLst>
                    <a:ext uri="{9D8B030D-6E8A-4147-A177-3AD203B41FA5}">
                      <a16:colId xmlns:a16="http://schemas.microsoft.com/office/drawing/2014/main" val="2851570762"/>
                    </a:ext>
                  </a:extLst>
                </a:gridCol>
                <a:gridCol w="1269592">
                  <a:extLst>
                    <a:ext uri="{9D8B030D-6E8A-4147-A177-3AD203B41FA5}">
                      <a16:colId xmlns:a16="http://schemas.microsoft.com/office/drawing/2014/main" val="2919016225"/>
                    </a:ext>
                  </a:extLst>
                </a:gridCol>
                <a:gridCol w="3295326">
                  <a:extLst>
                    <a:ext uri="{9D8B030D-6E8A-4147-A177-3AD203B41FA5}">
                      <a16:colId xmlns:a16="http://schemas.microsoft.com/office/drawing/2014/main" val="1564564567"/>
                    </a:ext>
                  </a:extLst>
                </a:gridCol>
              </a:tblGrid>
              <a:tr h="530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ja-JP" sz="2400" kern="100">
                          <a:effectLst/>
                        </a:rPr>
                        <a:t>サイズ</a:t>
                      </a:r>
                      <a:endParaRPr lang="ja-JP" sz="24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部</a:t>
                      </a:r>
                      <a:r>
                        <a:rPr lang="en-US" altLang="ja-JP" sz="2400" kern="100" dirty="0">
                          <a:effectLst/>
                        </a:rPr>
                        <a:t> </a:t>
                      </a:r>
                      <a:r>
                        <a:rPr lang="ja-JP" sz="2400" kern="100" dirty="0">
                          <a:effectLst/>
                        </a:rPr>
                        <a:t>数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金</a:t>
                      </a:r>
                      <a:r>
                        <a:rPr lang="ja-JP" altLang="en-US" sz="2400" kern="100" dirty="0">
                          <a:effectLst/>
                        </a:rPr>
                        <a:t>　　</a:t>
                      </a:r>
                      <a:r>
                        <a:rPr lang="ja-JP" sz="2400" kern="100" dirty="0">
                          <a:effectLst/>
                        </a:rPr>
                        <a:t>額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6295402"/>
                  </a:ext>
                </a:extLst>
              </a:tr>
              <a:tr h="530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 dirty="0">
                          <a:effectLst/>
                        </a:rPr>
                        <a:t>A4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1,450</a:t>
                      </a:r>
                      <a:r>
                        <a:rPr lang="ja-JP" sz="2400" kern="100" dirty="0">
                          <a:effectLst/>
                        </a:rPr>
                        <a:t>部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98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 dirty="0">
                          <a:effectLst/>
                        </a:rPr>
                        <a:t>5,500</a:t>
                      </a:r>
                      <a:r>
                        <a:rPr lang="ja-JP" sz="2400" kern="100" dirty="0">
                          <a:effectLst/>
                        </a:rPr>
                        <a:t>円⇒</a:t>
                      </a:r>
                      <a:r>
                        <a:rPr lang="en-US" sz="2400" b="1" kern="100" dirty="0">
                          <a:effectLst/>
                        </a:rPr>
                        <a:t>11,000</a:t>
                      </a:r>
                      <a:r>
                        <a:rPr lang="ja-JP" sz="2400" b="1" kern="100" dirty="0">
                          <a:effectLst/>
                        </a:rPr>
                        <a:t>円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4687470"/>
                  </a:ext>
                </a:extLst>
              </a:tr>
              <a:tr h="530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 dirty="0">
                          <a:effectLst/>
                        </a:rPr>
                        <a:t>A3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1,450</a:t>
                      </a:r>
                      <a:r>
                        <a:rPr lang="ja-JP" sz="2400" kern="100" dirty="0">
                          <a:effectLst/>
                        </a:rPr>
                        <a:t>部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11,000</a:t>
                      </a:r>
                      <a:r>
                        <a:rPr lang="ja-JP" sz="2400" kern="100" dirty="0">
                          <a:effectLst/>
                        </a:rPr>
                        <a:t>円⇒</a:t>
                      </a:r>
                      <a:r>
                        <a:rPr lang="en-US" sz="2400" b="1" kern="100" dirty="0">
                          <a:effectLst/>
                        </a:rPr>
                        <a:t>22,000</a:t>
                      </a:r>
                      <a:r>
                        <a:rPr lang="ja-JP" sz="2400" b="1" kern="100" dirty="0">
                          <a:effectLst/>
                        </a:rPr>
                        <a:t>円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7986712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4267AF92-5FA7-4396-918D-45A1E895B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466347"/>
              </p:ext>
            </p:extLst>
          </p:nvPr>
        </p:nvGraphicFramePr>
        <p:xfrm>
          <a:off x="424230" y="5214921"/>
          <a:ext cx="5709168" cy="1624029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1163270">
                  <a:extLst>
                    <a:ext uri="{9D8B030D-6E8A-4147-A177-3AD203B41FA5}">
                      <a16:colId xmlns:a16="http://schemas.microsoft.com/office/drawing/2014/main" val="2476936864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3670008149"/>
                    </a:ext>
                  </a:extLst>
                </a:gridCol>
                <a:gridCol w="3288598">
                  <a:extLst>
                    <a:ext uri="{9D8B030D-6E8A-4147-A177-3AD203B41FA5}">
                      <a16:colId xmlns:a16="http://schemas.microsoft.com/office/drawing/2014/main" val="372861546"/>
                    </a:ext>
                  </a:extLst>
                </a:gridCol>
              </a:tblGrid>
              <a:tr h="5413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サイズ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部</a:t>
                      </a:r>
                      <a:r>
                        <a:rPr lang="en-US" altLang="ja-JP" sz="2400" kern="100" dirty="0">
                          <a:effectLst/>
                        </a:rPr>
                        <a:t> </a:t>
                      </a:r>
                      <a:r>
                        <a:rPr lang="ja-JP" sz="2400" kern="100" dirty="0">
                          <a:effectLst/>
                        </a:rPr>
                        <a:t>数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金</a:t>
                      </a:r>
                      <a:r>
                        <a:rPr lang="ja-JP" altLang="en-US" sz="2400" kern="100" dirty="0">
                          <a:effectLst/>
                        </a:rPr>
                        <a:t>　　</a:t>
                      </a:r>
                      <a:r>
                        <a:rPr lang="ja-JP" sz="2400" kern="100" dirty="0">
                          <a:effectLst/>
                        </a:rPr>
                        <a:t>額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7410513"/>
                  </a:ext>
                </a:extLst>
              </a:tr>
              <a:tr h="5413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 dirty="0">
                          <a:effectLst/>
                        </a:rPr>
                        <a:t>A4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1,450</a:t>
                      </a:r>
                      <a:r>
                        <a:rPr lang="ja-JP" sz="2400" kern="100" dirty="0">
                          <a:effectLst/>
                        </a:rPr>
                        <a:t>部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kern="100" dirty="0">
                          <a:effectLst/>
                        </a:rPr>
                        <a:t>22,000</a:t>
                      </a:r>
                      <a:r>
                        <a:rPr lang="ja-JP" sz="2400" b="1" kern="100" dirty="0">
                          <a:effectLst/>
                        </a:rPr>
                        <a:t>円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254353"/>
                  </a:ext>
                </a:extLst>
              </a:tr>
              <a:tr h="5413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 dirty="0">
                          <a:effectLst/>
                        </a:rPr>
                        <a:t>A3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1,450</a:t>
                      </a:r>
                      <a:r>
                        <a:rPr lang="ja-JP" sz="2400" kern="100" dirty="0">
                          <a:effectLst/>
                        </a:rPr>
                        <a:t>部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kern="100" dirty="0">
                          <a:effectLst/>
                        </a:rPr>
                        <a:t>44,000</a:t>
                      </a:r>
                      <a:r>
                        <a:rPr lang="ja-JP" sz="2400" b="1" kern="100" dirty="0">
                          <a:effectLst/>
                        </a:rPr>
                        <a:t>円</a:t>
                      </a:r>
                      <a:endParaRPr lang="ja-JP" sz="2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461592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46C6A160-EDCD-6CC8-D302-9488FC931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54" y="2556185"/>
            <a:ext cx="57091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9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ja-JP" altLang="ja-JP" sz="2000" dirty="0">
                <a:latin typeface="+mn-ea"/>
                <a:cs typeface="Times New Roman" panose="02020603050405020304" pitchFamily="18" charset="0"/>
              </a:rPr>
              <a:t>■</a:t>
            </a:r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セミナー等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チラシ</a:t>
            </a:r>
            <a:endParaRPr lang="ja-JP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0588C2E-51D0-52B3-25DD-FEAE33C19F20}"/>
              </a:ext>
            </a:extLst>
          </p:cNvPr>
          <p:cNvSpPr txBox="1"/>
          <p:nvPr/>
        </p:nvSpPr>
        <p:spPr>
          <a:xfrm>
            <a:off x="328980" y="4743991"/>
            <a:ext cx="57091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/>
              <a:t>■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営利目的のもの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変更なし</a:t>
            </a:r>
            <a:endParaRPr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31CFEB-4049-EBD5-267C-EB95771F00C7}"/>
              </a:ext>
            </a:extLst>
          </p:cNvPr>
          <p:cNvSpPr/>
          <p:nvPr/>
        </p:nvSpPr>
        <p:spPr>
          <a:xfrm>
            <a:off x="424230" y="8582025"/>
            <a:ext cx="3776295" cy="85725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553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379</TotalTime>
  <Words>144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HG丸ｺﾞｼｯｸM-PRO</vt:lpstr>
      <vt:lpstr>游明朝</vt:lpstr>
      <vt:lpstr>Arial</vt:lpstr>
      <vt:lpstr>Calibri</vt:lpstr>
      <vt:lpstr>Calibri Light</vt:lpstr>
      <vt:lpstr>Office テーマ</vt:lpstr>
      <vt:lpstr>射水商工会議所会報「CCIいみず」 折込料改定のお知らせ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翔 塚本</dc:creator>
  <cp:lastModifiedBy>翔 塚本</cp:lastModifiedBy>
  <cp:revision>9</cp:revision>
  <cp:lastPrinted>2025-02-14T07:10:18Z</cp:lastPrinted>
  <dcterms:created xsi:type="dcterms:W3CDTF">2025-02-12T23:59:46Z</dcterms:created>
  <dcterms:modified xsi:type="dcterms:W3CDTF">2025-02-14T07:11:18Z</dcterms:modified>
</cp:coreProperties>
</file>